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94667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27639-E382-8344-AE87-32454324A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F58047-CD43-1945-B64C-3E69BB8E1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55B230-E173-BD4A-8263-BAAE89DD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78DA9-4D79-C146-BC54-97FB10CC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D01A0-9FAC-F94B-BAC9-9F2B10BE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14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15B64-ED7F-CB4F-B2B1-60E0A673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2B951C-02F2-0B40-8615-C0D7AD5A6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7A94A-118A-3E44-BDC1-DAB92045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AD9E5-5C0E-B749-B20E-A46BBF26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D4E94-48D4-BC4F-847A-1075AC22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97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17B143-1D06-624F-A8E7-0C65C4B3E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A6FFD-365B-5A4E-86DB-F3EEDFC86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82C69-030A-E945-ABC0-431BC4AE6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BF3B8-CFF9-644B-B30E-63ADD67B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4F4BB-113E-8B4D-B7FA-E96BFBF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489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CAFED-1C02-3A48-95C1-FFF2778E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56FBF-1A1B-C644-8AF1-D6CAD8515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B6133-9930-3E40-9008-514E0081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3C398-688D-0C46-9C99-B8B7F7BE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461C6-50B0-064C-962C-8C696A65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03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4FCDD-84AF-A240-B29E-3C1DA660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05F58-D1AB-8A4C-8B5D-85C5D0BF0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84290-F8C4-C34F-BB24-AC286F57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BD18D-6322-DF4B-85B8-7BBC52FB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FA733-6B55-434D-9B30-A31CAD16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311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8DD28-9B68-714D-B04D-86966C28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96A1F-D619-3043-B768-389E696FE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804CFA-1EE9-DA4B-AE02-7817293C5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2C23D-694B-DB49-AD42-6B580E98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B6BC70-7485-5243-8FB5-CEDC093D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6A6FD-89C5-0340-91F4-E5ABD1F3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40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9078A-448A-DC4A-AB25-FCBF66E6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E2664-4D59-D944-A541-5D4A5F57B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2B048B-7EDA-244D-8D45-5C18A5CCD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D3363E-BA57-6147-8AF5-AB521392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4D2484-8C8C-DD40-A0C0-FBF177CE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A96E57-8CA8-584C-BE61-4B110963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199299-A310-5E4A-A427-C5A9EB4C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AF66D1-C900-6341-AE3F-620AD2ED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69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E4E0F-DA26-0E4F-90E8-CF0B7F18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537BC9-EAFC-9C4B-A3F0-B21E3754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C6B84-ADF3-6948-9AC3-3E0C23CC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97F8B-DAC2-0F49-90DB-7DBB2EFE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22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8A28CE-8C80-1748-9417-F6701F58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60737-40DA-434D-A645-1712A0A8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AAE802-882F-A149-85EC-E00D3757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34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9A761-5128-A449-A857-09A0DBE4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54B5C-8C6A-1744-8228-9E65FDF8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F1BF78-A3C0-E848-8DF9-4C3AC58D5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3657E5-53BF-F748-96E3-05615143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D3DA3-4D1F-1C4A-BE53-65DB7B44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3379E-5394-A048-AAC2-9E68FA35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816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EA050-585A-E94B-A39B-408E4AA9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98C427-F191-3447-8170-587B894D5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A956B-FF5D-5247-9145-09616CBA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BB9C47-6309-6B4B-B799-DAD15B84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BEB0DF-BA56-8849-B3D5-9CF0DF52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EE0026-F6E1-2743-AAE3-B3E68C87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08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A7D11-1541-284C-87D0-2C432B4F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4B1BF-FF3B-FA46-AF57-33B35EA7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D4204-4F5D-A744-B689-67F36482C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397D3-11B5-104F-A863-D614A4B6E33D}" type="datetimeFigureOut">
              <a:rPr kumimoji="1" lang="ko-KR" altLang="en-US" smtClean="0"/>
              <a:t>2019. 6. 15.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F39EB-1C7F-5B4D-ACED-716CCA9BC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46ECC-DE7B-B546-8FFC-AEA4B942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D6B00-4633-8440-B422-EA0D5723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997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stkukaro/graphql-test-example/tree/master/Ch02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5DC14-3466-2045-B075-7DBDAD80B3C3}"/>
              </a:ext>
            </a:extLst>
          </p:cNvPr>
          <p:cNvSpPr txBox="1"/>
          <p:nvPr/>
        </p:nvSpPr>
        <p:spPr>
          <a:xfrm>
            <a:off x="3746339" y="2828835"/>
            <a:ext cx="469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dirty="0" err="1"/>
              <a:t>GraphQL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3548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5D4DAF-2A7B-1042-A154-45BFF7B28F2E}"/>
              </a:ext>
            </a:extLst>
          </p:cNvPr>
          <p:cNvSpPr/>
          <p:nvPr/>
        </p:nvSpPr>
        <p:spPr>
          <a:xfrm>
            <a:off x="1772455" y="4925281"/>
            <a:ext cx="8351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 다음 스키마를 추가해준다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간단히 말하자면 </a:t>
            </a:r>
            <a:r>
              <a:rPr lang="en" altLang="ko-KR" dirty="0"/>
              <a:t>hello</a:t>
            </a:r>
            <a:r>
              <a:rPr lang="ko-KR" altLang="en-US" dirty="0"/>
              <a:t>라는 값이 있으며 타입은 </a:t>
            </a:r>
            <a:r>
              <a:rPr lang="en" altLang="ko-KR" dirty="0"/>
              <a:t>string, </a:t>
            </a:r>
            <a:r>
              <a:rPr lang="ko-KR" altLang="en-US" dirty="0"/>
              <a:t>즉 문자열이라는 것이다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F9A55-93BA-2C43-95D8-60A63A9A5903}"/>
              </a:ext>
            </a:extLst>
          </p:cNvPr>
          <p:cNvSpPr/>
          <p:nvPr/>
        </p:nvSpPr>
        <p:spPr>
          <a:xfrm>
            <a:off x="2446117" y="2551440"/>
            <a:ext cx="6096000" cy="14773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i="1" dirty="0">
                <a:solidFill>
                  <a:srgbClr val="C792EA"/>
                </a:solidFill>
                <a:effectLst/>
              </a:rPr>
              <a:t>var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schema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buildSchema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`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type Query {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	hello: String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}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`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84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5D4DAF-2A7B-1042-A154-45BFF7B28F2E}"/>
              </a:ext>
            </a:extLst>
          </p:cNvPr>
          <p:cNvSpPr/>
          <p:nvPr/>
        </p:nvSpPr>
        <p:spPr>
          <a:xfrm>
            <a:off x="3517409" y="4844259"/>
            <a:ext cx="5157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hello</a:t>
            </a:r>
            <a:r>
              <a:rPr lang="ko-KR" altLang="en-US" dirty="0" err="1"/>
              <a:t>를</a:t>
            </a:r>
            <a:r>
              <a:rPr lang="ko-KR" altLang="en-US" dirty="0"/>
              <a:t> 선언했을 때 반환할 값을 적어준다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A42B6C-A4AA-9043-A407-EE20FAFB3148}"/>
              </a:ext>
            </a:extLst>
          </p:cNvPr>
          <p:cNvSpPr/>
          <p:nvPr/>
        </p:nvSpPr>
        <p:spPr>
          <a:xfrm>
            <a:off x="2900438" y="2690336"/>
            <a:ext cx="6096000" cy="14773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i="1" dirty="0">
                <a:solidFill>
                  <a:srgbClr val="C792EA"/>
                </a:solidFill>
                <a:effectLst/>
              </a:rPr>
              <a:t>var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root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hello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()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'Hello world!’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47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3A615A-848B-B342-9FEC-5F8684A4A0F7}"/>
              </a:ext>
            </a:extLst>
          </p:cNvPr>
          <p:cNvSpPr/>
          <p:nvPr/>
        </p:nvSpPr>
        <p:spPr>
          <a:xfrm>
            <a:off x="945266" y="3059668"/>
            <a:ext cx="10301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000000"/>
                </a:solidFill>
                <a:latin typeface="Ubuntu Condensed"/>
              </a:rPr>
              <a:t>이제 </a:t>
            </a:r>
            <a:r>
              <a:rPr lang="en-US" altLang="ko-KR" sz="4800" dirty="0" err="1">
                <a:solidFill>
                  <a:srgbClr val="000000"/>
                </a:solidFill>
                <a:latin typeface="Ubuntu Condensed"/>
              </a:rPr>
              <a:t>npm</a:t>
            </a:r>
            <a:r>
              <a:rPr lang="en-US" altLang="ko-KR" sz="4800" dirty="0">
                <a:solidFill>
                  <a:srgbClr val="000000"/>
                </a:solidFill>
                <a:latin typeface="Ubuntu Condensed"/>
              </a:rPr>
              <a:t> run start</a:t>
            </a:r>
            <a:r>
              <a:rPr lang="ko-KR" altLang="en-US" sz="4800" dirty="0">
                <a:solidFill>
                  <a:srgbClr val="000000"/>
                </a:solidFill>
                <a:latin typeface="Ubuntu Condensed"/>
              </a:rPr>
              <a:t>로 </a:t>
            </a:r>
            <a:r>
              <a:rPr lang="ko-KR" altLang="en-US" sz="4800" dirty="0" err="1">
                <a:solidFill>
                  <a:srgbClr val="000000"/>
                </a:solidFill>
                <a:latin typeface="Ubuntu Condensed"/>
              </a:rPr>
              <a:t>실행하면됨</a:t>
            </a:r>
            <a:endParaRPr lang="en-US" altLang="ko-KR" sz="4800" dirty="0">
              <a:solidFill>
                <a:srgbClr val="000000"/>
              </a:solidFill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2412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8D522-2B0A-F04E-8311-CDD5AF12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30" y="404812"/>
            <a:ext cx="688525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3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DCD30F-EA25-BB41-8E62-8F862902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6" y="2300286"/>
            <a:ext cx="3313509" cy="1971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561F8A-0CC6-EC4E-9F07-7D275430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319" y="2400298"/>
            <a:ext cx="3469481" cy="177165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39A664ED-2FCF-7F45-9A4E-2130363A1D1B}"/>
              </a:ext>
            </a:extLst>
          </p:cNvPr>
          <p:cNvSpPr/>
          <p:nvPr/>
        </p:nvSpPr>
        <p:spPr>
          <a:xfrm>
            <a:off x="5357813" y="2800348"/>
            <a:ext cx="1171575" cy="7000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4F1D-2C0C-9644-82B5-32F21B3D8049}"/>
              </a:ext>
            </a:extLst>
          </p:cNvPr>
          <p:cNvSpPr txBox="1"/>
          <p:nvPr/>
        </p:nvSpPr>
        <p:spPr>
          <a:xfrm>
            <a:off x="2028825" y="5029200"/>
            <a:ext cx="8072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내용물 지우고 </a:t>
            </a:r>
            <a:endParaRPr kumimoji="1" lang="en-US" altLang="ko-KR" dirty="0"/>
          </a:p>
          <a:p>
            <a:r>
              <a:rPr kumimoji="1" lang="en-US" altLang="ko-KR" dirty="0"/>
              <a:t>{</a:t>
            </a:r>
          </a:p>
          <a:p>
            <a:r>
              <a:rPr kumimoji="1" lang="en-US" altLang="ko-KR" dirty="0"/>
              <a:t>	hello</a:t>
            </a:r>
          </a:p>
          <a:p>
            <a:r>
              <a:rPr kumimoji="1" lang="en-US" altLang="ko-KR" dirty="0"/>
              <a:t>}</a:t>
            </a:r>
          </a:p>
          <a:p>
            <a:r>
              <a:rPr kumimoji="1" lang="ko-KR" altLang="en-US" dirty="0" err="1"/>
              <a:t>라고</a:t>
            </a:r>
            <a:r>
              <a:rPr kumimoji="1" lang="ko-KR" altLang="en-US" dirty="0"/>
              <a:t> 보내면 이처럼 </a:t>
            </a:r>
            <a:r>
              <a:rPr kumimoji="1" lang="ko-KR" altLang="en-US" dirty="0" err="1"/>
              <a:t>응답할거임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8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5DC14-3466-2045-B075-7DBDAD80B3C3}"/>
              </a:ext>
            </a:extLst>
          </p:cNvPr>
          <p:cNvSpPr txBox="1"/>
          <p:nvPr/>
        </p:nvSpPr>
        <p:spPr>
          <a:xfrm>
            <a:off x="3746339" y="2828835"/>
            <a:ext cx="469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i="1" dirty="0"/>
              <a:t>type</a:t>
            </a:r>
            <a:endParaRPr kumimoji="1" lang="ko-KR" alt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144666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4F4F1D-2C0C-9644-82B5-32F21B3D8049}"/>
              </a:ext>
            </a:extLst>
          </p:cNvPr>
          <p:cNvSpPr txBox="1"/>
          <p:nvPr/>
        </p:nvSpPr>
        <p:spPr>
          <a:xfrm>
            <a:off x="2371725" y="3136612"/>
            <a:ext cx="8072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스키마 조금 더 수정해보자</a:t>
            </a:r>
            <a:r>
              <a:rPr kumimoji="1"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112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4BAD1B-A49F-9F4C-80A9-2A1E9A39FB39}"/>
              </a:ext>
            </a:extLst>
          </p:cNvPr>
          <p:cNvSpPr/>
          <p:nvPr/>
        </p:nvSpPr>
        <p:spPr>
          <a:xfrm>
            <a:off x="862013" y="1859339"/>
            <a:ext cx="426720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i="1" dirty="0">
                <a:solidFill>
                  <a:srgbClr val="C792EA"/>
                </a:solidFill>
                <a:effectLst/>
              </a:rPr>
              <a:t>var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schema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buildSchema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`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type Person {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	name: String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	age: Int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}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type Query {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	hello: String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	persons(name: String): [Person]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}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`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3AA1FF-C7FA-BF4A-AF1C-5EF47482616C}"/>
              </a:ext>
            </a:extLst>
          </p:cNvPr>
          <p:cNvSpPr/>
          <p:nvPr/>
        </p:nvSpPr>
        <p:spPr>
          <a:xfrm>
            <a:off x="5505449" y="2413336"/>
            <a:ext cx="6538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Object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란 </a:t>
            </a:r>
            <a:r>
              <a:rPr lang="en" altLang="ko-KR" b="1" i="1" dirty="0" err="1">
                <a:solidFill>
                  <a:srgbClr val="666666"/>
                </a:solidFill>
                <a:effectLst/>
                <a:latin typeface="Ubuntu Condensed"/>
              </a:rPr>
              <a:t>graphql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에서 </a:t>
            </a:r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struct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나 </a:t>
            </a:r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class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같은 것이라고 </a:t>
            </a:r>
            <a:r>
              <a:rPr lang="ko-KR" altLang="en-US" b="1" i="1" dirty="0" err="1">
                <a:solidFill>
                  <a:srgbClr val="666666"/>
                </a:solidFill>
                <a:effectLst/>
                <a:latin typeface="Ubuntu Condensed"/>
              </a:rPr>
              <a:t>생각하면된다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.</a:t>
            </a: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b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</a:b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type </a:t>
            </a:r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&lt;object name&gt;</a:t>
            </a:r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{</a:t>
            </a:r>
            <a:endParaRPr lang="en" altLang="ko-KR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	syntax</a:t>
            </a:r>
            <a:endParaRPr lang="en" altLang="ko-KR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}</a:t>
            </a:r>
          </a:p>
          <a:p>
            <a:endParaRPr lang="en" altLang="ko-KR" b="1" i="1" dirty="0">
              <a:solidFill>
                <a:srgbClr val="666666"/>
              </a:solidFill>
              <a:latin typeface="Ubuntu Condensed"/>
            </a:endParaRPr>
          </a:p>
          <a:p>
            <a:r>
              <a:rPr lang="ko-KR" altLang="en-US" b="1" i="1" dirty="0">
                <a:solidFill>
                  <a:srgbClr val="666666"/>
                </a:solidFill>
                <a:latin typeface="Ubuntu Condensed"/>
              </a:rPr>
              <a:t>예제에서 </a:t>
            </a:r>
            <a:r>
              <a:rPr lang="en-US" altLang="ko-KR" b="1" i="1" dirty="0">
                <a:solidFill>
                  <a:srgbClr val="666666"/>
                </a:solidFill>
                <a:latin typeface="Ubuntu Condensed"/>
              </a:rPr>
              <a:t>Person</a:t>
            </a:r>
            <a:r>
              <a:rPr lang="ko-KR" altLang="en-US" b="1" i="1" dirty="0">
                <a:solidFill>
                  <a:srgbClr val="666666"/>
                </a:solidFill>
                <a:latin typeface="Ubuntu Condensed"/>
              </a:rPr>
              <a:t>은 </a:t>
            </a:r>
            <a:r>
              <a:rPr lang="en-US" altLang="ko-KR" b="1" i="1" dirty="0">
                <a:solidFill>
                  <a:srgbClr val="666666"/>
                </a:solidFill>
                <a:latin typeface="Ubuntu Condensed"/>
              </a:rPr>
              <a:t>Object(</a:t>
            </a:r>
            <a:r>
              <a:rPr lang="ko-KR" altLang="en-US" b="1" i="1" dirty="0">
                <a:solidFill>
                  <a:srgbClr val="666666"/>
                </a:solidFill>
                <a:latin typeface="Ubuntu Condensed"/>
              </a:rPr>
              <a:t>단 </a:t>
            </a:r>
            <a:r>
              <a:rPr lang="en-US" altLang="ko-KR" b="1" i="1" dirty="0">
                <a:solidFill>
                  <a:srgbClr val="666666"/>
                </a:solidFill>
                <a:latin typeface="Ubuntu Condensed"/>
              </a:rPr>
              <a:t>Query, mutation</a:t>
            </a:r>
            <a:r>
              <a:rPr lang="ko-KR" altLang="en-US" b="1" i="1" dirty="0">
                <a:solidFill>
                  <a:srgbClr val="666666"/>
                </a:solidFill>
                <a:latin typeface="Ubuntu Condensed"/>
              </a:rPr>
              <a:t> 예외</a:t>
            </a:r>
            <a:r>
              <a:rPr lang="en-US" altLang="ko-KR" b="1" i="1" dirty="0">
                <a:solidFill>
                  <a:srgbClr val="666666"/>
                </a:solidFill>
                <a:latin typeface="Ubuntu Condensed"/>
              </a:rPr>
              <a:t>)</a:t>
            </a:r>
            <a:endParaRPr lang="en" altLang="ko-KR" b="0" i="1" dirty="0">
              <a:solidFill>
                <a:srgbClr val="666666"/>
              </a:solidFill>
              <a:effectLst/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117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2C55F7-317C-974D-8C64-12AEAEA5FE7C}"/>
              </a:ext>
            </a:extLst>
          </p:cNvPr>
          <p:cNvSpPr/>
          <p:nvPr/>
        </p:nvSpPr>
        <p:spPr>
          <a:xfrm>
            <a:off x="1447800" y="3105834"/>
            <a:ext cx="176688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C3E88D"/>
                </a:solidFill>
                <a:effectLst/>
              </a:rPr>
              <a:t>name: String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age: Int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38C1E-438A-3644-A2E3-D261A14E264E}"/>
              </a:ext>
            </a:extLst>
          </p:cNvPr>
          <p:cNvSpPr/>
          <p:nvPr/>
        </p:nvSpPr>
        <p:spPr>
          <a:xfrm>
            <a:off x="5562600" y="21363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Scalar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란 더 이상 쪼갤 수 없는 값을 의미한다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.</a:t>
            </a: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Scalar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의 종류는 아래와 같다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.</a:t>
            </a: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b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</a:b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Int 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- 32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비트 정수</a:t>
            </a:r>
          </a:p>
          <a:p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Float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 - 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정수형 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double</a:t>
            </a:r>
          </a:p>
          <a:p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String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 - UTF8 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문자열</a:t>
            </a:r>
          </a:p>
          <a:p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Boolean 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- True, False</a:t>
            </a:r>
          </a:p>
          <a:p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ID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 - </a:t>
            </a:r>
            <a:r>
              <a:rPr lang="ko-KR" altLang="en-US" b="0" i="1" dirty="0" err="1">
                <a:solidFill>
                  <a:srgbClr val="666666"/>
                </a:solidFill>
                <a:effectLst/>
                <a:latin typeface="Ubuntu Condensed"/>
              </a:rPr>
              <a:t>유니크한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 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51663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5F1656-37DD-2444-964F-6EE2CCA7E63C}"/>
              </a:ext>
            </a:extLst>
          </p:cNvPr>
          <p:cNvSpPr/>
          <p:nvPr/>
        </p:nvSpPr>
        <p:spPr>
          <a:xfrm>
            <a:off x="604837" y="2828835"/>
            <a:ext cx="38957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dirty="0">
                <a:solidFill>
                  <a:srgbClr val="C3E88D"/>
                </a:solidFill>
                <a:effectLst/>
              </a:rPr>
              <a:t>type Query {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hello: String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	persons(name: String): [Person]</a:t>
            </a:r>
            <a:br>
              <a:rPr lang="en" altLang="ko-KR" dirty="0">
                <a:solidFill>
                  <a:srgbClr val="C3E88D"/>
                </a:solidFill>
                <a:effectLst/>
              </a:rPr>
            </a:br>
            <a:r>
              <a:rPr lang="en" altLang="ko-KR" dirty="0">
                <a:solidFill>
                  <a:srgbClr val="C3E88D"/>
                </a:solidFill>
                <a:effectLst/>
              </a:rPr>
              <a:t>}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D4CC0-0FD4-7845-AADE-66EC7460F036}"/>
              </a:ext>
            </a:extLst>
          </p:cNvPr>
          <p:cNvSpPr/>
          <p:nvPr/>
        </p:nvSpPr>
        <p:spPr>
          <a:xfrm>
            <a:off x="5634038" y="21363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Query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란 서버와 클라이언트가 통신하기 위한 약속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,</a:t>
            </a: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내부에서는 </a:t>
            </a:r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Scalar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형과 </a:t>
            </a:r>
            <a:r>
              <a:rPr lang="en" altLang="ko-KR" b="1" i="1" dirty="0">
                <a:solidFill>
                  <a:srgbClr val="666666"/>
                </a:solidFill>
                <a:effectLst/>
                <a:latin typeface="Ubuntu Condensed"/>
              </a:rPr>
              <a:t>Object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형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(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이미 </a:t>
            </a:r>
            <a:r>
              <a:rPr lang="ko-KR" altLang="en-US" b="1" i="1" dirty="0" err="1">
                <a:solidFill>
                  <a:srgbClr val="666666"/>
                </a:solidFill>
                <a:effectLst/>
                <a:latin typeface="Ubuntu Condensed"/>
              </a:rPr>
              <a:t>선언되어야함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)</a:t>
            </a:r>
            <a:r>
              <a:rPr lang="ko-KR" altLang="en-US" b="1" i="1" dirty="0">
                <a:solidFill>
                  <a:srgbClr val="666666"/>
                </a:solidFill>
                <a:effectLst/>
                <a:latin typeface="Ubuntu Condensed"/>
              </a:rPr>
              <a:t>을 선언할 수 있다</a:t>
            </a:r>
            <a:r>
              <a:rPr lang="en-US" altLang="ko-KR" b="1" i="1" dirty="0">
                <a:solidFill>
                  <a:srgbClr val="666666"/>
                </a:solidFill>
                <a:effectLst/>
                <a:latin typeface="Ubuntu Condensed"/>
              </a:rPr>
              <a:t>.</a:t>
            </a: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b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</a:br>
            <a:endParaRPr lang="ko-KR" altLang="en-US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-US" altLang="ko-KR" b="1" i="1" dirty="0">
                <a:solidFill>
                  <a:srgbClr val="6699FF"/>
                </a:solidFill>
                <a:effectLst/>
                <a:latin typeface="Ubuntu Condensed"/>
              </a:rPr>
              <a:t>[] 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Ubuntu Condensed"/>
              </a:rPr>
              <a:t>- 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배열을 의미한다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Ubuntu Condensed"/>
              </a:rPr>
              <a:t>.</a:t>
            </a:r>
            <a:br>
              <a:rPr lang="en-US" altLang="ko-KR" b="0" i="1" dirty="0">
                <a:solidFill>
                  <a:srgbClr val="666666"/>
                </a:solidFill>
                <a:effectLst/>
                <a:latin typeface="Ubuntu Condensed"/>
              </a:rPr>
            </a:br>
            <a:endParaRPr lang="en-US" altLang="ko-KR" b="0" i="1" dirty="0">
              <a:solidFill>
                <a:srgbClr val="666666"/>
              </a:solidFill>
              <a:effectLst/>
              <a:latin typeface="Ubuntu Condensed"/>
            </a:endParaRPr>
          </a:p>
          <a:p>
            <a:r>
              <a:rPr lang="en-US" altLang="ko-KR" b="1" i="1" dirty="0">
                <a:solidFill>
                  <a:srgbClr val="6699FF"/>
                </a:solidFill>
                <a:effectLst/>
                <a:latin typeface="Ubuntu Condensed"/>
              </a:rPr>
              <a:t>() 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Ubuntu Condensed"/>
              </a:rPr>
              <a:t>- </a:t>
            </a:r>
            <a:r>
              <a:rPr lang="ko-KR" altLang="en-US" b="0" i="1" dirty="0" err="1">
                <a:solidFill>
                  <a:srgbClr val="666666"/>
                </a:solidFill>
                <a:effectLst/>
                <a:latin typeface="Ubuntu Condensed"/>
              </a:rPr>
              <a:t>파라메터를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 담을 수 있음을 의미한다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Ubuntu Condensed"/>
              </a:rPr>
              <a:t>. 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ex) name: String</a:t>
            </a:r>
          </a:p>
          <a:p>
            <a:r>
              <a:rPr lang="en" altLang="ko-KR" b="1" i="1" dirty="0">
                <a:solidFill>
                  <a:srgbClr val="6699FF"/>
                </a:solidFill>
                <a:effectLst/>
                <a:latin typeface="Ubuntu Condensed"/>
              </a:rPr>
              <a:t>!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 - </a:t>
            </a:r>
            <a:r>
              <a:rPr lang="ko-KR" altLang="en-US" b="0" i="1" dirty="0" err="1">
                <a:solidFill>
                  <a:srgbClr val="666666"/>
                </a:solidFill>
                <a:effectLst/>
                <a:latin typeface="Ubuntu Condensed"/>
              </a:rPr>
              <a:t>파라메터가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 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null</a:t>
            </a:r>
            <a:r>
              <a:rPr lang="ko-KR" altLang="en-US" b="0" i="1" dirty="0">
                <a:solidFill>
                  <a:srgbClr val="666666"/>
                </a:solidFill>
                <a:effectLst/>
                <a:latin typeface="Ubuntu Condensed"/>
              </a:rPr>
              <a:t>이 될 수 없음을 의미한다</a:t>
            </a:r>
            <a:r>
              <a:rPr lang="en-US" altLang="ko-KR" b="0" i="1" dirty="0">
                <a:solidFill>
                  <a:srgbClr val="666666"/>
                </a:solidFill>
                <a:effectLst/>
                <a:latin typeface="Ubuntu Condensed"/>
              </a:rPr>
              <a:t>. </a:t>
            </a:r>
            <a:r>
              <a:rPr lang="en" altLang="ko-KR" b="0" i="1" dirty="0">
                <a:solidFill>
                  <a:srgbClr val="666666"/>
                </a:solidFill>
                <a:effectLst/>
                <a:latin typeface="Ubuntu Condensed"/>
              </a:rPr>
              <a:t>ex) name: String!</a:t>
            </a:r>
          </a:p>
        </p:txBody>
      </p:sp>
    </p:spTree>
    <p:extLst>
      <p:ext uri="{BB962C8B-B14F-4D97-AF65-F5344CB8AC3E}">
        <p14:creationId xmlns:p14="http://schemas.microsoft.com/office/powerpoint/2010/main" val="232783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5DC14-3466-2045-B075-7DBDAD80B3C3}"/>
              </a:ext>
            </a:extLst>
          </p:cNvPr>
          <p:cNvSpPr txBox="1"/>
          <p:nvPr/>
        </p:nvSpPr>
        <p:spPr>
          <a:xfrm>
            <a:off x="3746339" y="2828835"/>
            <a:ext cx="469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i="1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428985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4F4F1D-2C0C-9644-82B5-32F21B3D8049}"/>
              </a:ext>
            </a:extLst>
          </p:cNvPr>
          <p:cNvSpPr txBox="1"/>
          <p:nvPr/>
        </p:nvSpPr>
        <p:spPr>
          <a:xfrm>
            <a:off x="2371725" y="3136612"/>
            <a:ext cx="8072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서버를 적당히 더 수정해보자</a:t>
            </a:r>
            <a:r>
              <a:rPr kumimoji="1"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570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9CB227-9C81-E741-B63D-BE255D0230AF}"/>
              </a:ext>
            </a:extLst>
          </p:cNvPr>
          <p:cNvSpPr/>
          <p:nvPr/>
        </p:nvSpPr>
        <p:spPr>
          <a:xfrm>
            <a:off x="1147762" y="2551837"/>
            <a:ext cx="325278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i="1" dirty="0">
                <a:solidFill>
                  <a:srgbClr val="C792EA"/>
                </a:solidFill>
                <a:effectLst/>
              </a:rPr>
              <a:t>class 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Person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constructor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name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age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name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name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 err="1">
                <a:solidFill>
                  <a:srgbClr val="FF4965"/>
                </a:solidFill>
                <a:effectLst/>
              </a:rPr>
              <a:t>this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age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age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5F03C-C675-7641-BB37-123D27985F34}"/>
              </a:ext>
            </a:extLst>
          </p:cNvPr>
          <p:cNvSpPr txBox="1"/>
          <p:nvPr/>
        </p:nvSpPr>
        <p:spPr>
          <a:xfrm>
            <a:off x="6096000" y="3105834"/>
            <a:ext cx="490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예시로 </a:t>
            </a:r>
            <a:r>
              <a:rPr kumimoji="1" lang="en-US" altLang="ko-KR" dirty="0"/>
              <a:t>Person</a:t>
            </a:r>
            <a:r>
              <a:rPr kumimoji="1" lang="ko-KR" altLang="en-US" dirty="0"/>
              <a:t>객체를 만들자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꼭 </a:t>
            </a:r>
            <a:r>
              <a:rPr kumimoji="1" lang="ko-KR" altLang="en-US" dirty="0" err="1"/>
              <a:t>안만들고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써도 상관은 없음</a:t>
            </a:r>
          </a:p>
        </p:txBody>
      </p:sp>
    </p:spTree>
    <p:extLst>
      <p:ext uri="{BB962C8B-B14F-4D97-AF65-F5344CB8AC3E}">
        <p14:creationId xmlns:p14="http://schemas.microsoft.com/office/powerpoint/2010/main" val="110674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B5F03C-C675-7641-BB37-123D27985F34}"/>
              </a:ext>
            </a:extLst>
          </p:cNvPr>
          <p:cNvSpPr txBox="1"/>
          <p:nvPr/>
        </p:nvSpPr>
        <p:spPr>
          <a:xfrm>
            <a:off x="7000876" y="3105832"/>
            <a:ext cx="4900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코드는 이해할 수 있을 테니 넘어감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보면 알겠지만 반환으로 </a:t>
            </a:r>
            <a:r>
              <a:rPr kumimoji="1" lang="en-US" altLang="ko-KR" dirty="0"/>
              <a:t>Person</a:t>
            </a:r>
            <a:r>
              <a:rPr kumimoji="1" lang="ko-KR" altLang="en-US" dirty="0"/>
              <a:t>객체를 만들건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property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넣던 똑같이 동작함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BB1A17-E35C-2541-88D7-6C5206B5F949}"/>
              </a:ext>
            </a:extLst>
          </p:cNvPr>
          <p:cNvSpPr/>
          <p:nvPr/>
        </p:nvSpPr>
        <p:spPr>
          <a:xfrm>
            <a:off x="290512" y="58845"/>
            <a:ext cx="6096000" cy="674030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360000"/>
            <a:r>
              <a:rPr lang="en" altLang="ko-KR" i="1" dirty="0">
                <a:solidFill>
                  <a:srgbClr val="C792EA"/>
                </a:solidFill>
                <a:effectLst/>
              </a:rPr>
              <a:t>var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root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hello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()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'Hello world!’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persons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({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name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let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list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[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	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name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kukaro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’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	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age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27</a:t>
            </a:r>
            <a:br>
              <a:rPr lang="en" altLang="ko-KR" dirty="0">
                <a:solidFill>
                  <a:srgbClr val="F78C6C"/>
                </a:solidFill>
                <a:effectLst/>
              </a:rPr>
            </a:br>
            <a:r>
              <a:rPr lang="en" altLang="ko-KR" dirty="0">
                <a:solidFill>
                  <a:srgbClr val="F78C6C"/>
                </a:solidFill>
                <a:effectLst/>
              </a:rPr>
              <a:t>				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new </a:t>
            </a:r>
            <a:r>
              <a:rPr lang="en" altLang="ko-KR" dirty="0">
                <a:solidFill>
                  <a:srgbClr val="FFCB6B"/>
                </a:solidFill>
                <a:effectLst/>
              </a:rPr>
              <a:t>Person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jiharu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21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];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if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(!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name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list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let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result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[];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list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forEach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((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value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=&gt;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if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F78C6C"/>
                </a:solidFill>
                <a:effectLst/>
              </a:rPr>
              <a:t>value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name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=== 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name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 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	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result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push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F78C6C"/>
                </a:solidFill>
                <a:effectLst/>
              </a:rPr>
              <a:t>value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});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	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return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result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}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16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B065E1-8D5D-E941-AAE5-17C19023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23" y="1233486"/>
            <a:ext cx="7011715" cy="28241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A99160-1038-6C42-8268-E1D0FFD7238B}"/>
              </a:ext>
            </a:extLst>
          </p:cNvPr>
          <p:cNvSpPr/>
          <p:nvPr/>
        </p:nvSpPr>
        <p:spPr>
          <a:xfrm>
            <a:off x="3517395" y="5015984"/>
            <a:ext cx="46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에서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hello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만 요청하면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hello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값만 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04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36E44A-4C90-8F40-901A-BD8B2786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23" y="719137"/>
            <a:ext cx="5753553" cy="4495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AC4B62-DD40-034D-AFE6-7A10F308271A}"/>
              </a:ext>
            </a:extLst>
          </p:cNvPr>
          <p:cNvSpPr/>
          <p:nvPr/>
        </p:nvSpPr>
        <p:spPr>
          <a:xfrm>
            <a:off x="3370317" y="5530334"/>
            <a:ext cx="5451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만약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persons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요청하고 싶다면 안에 속성도 넣는다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24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8BC080-A4E6-8F46-831B-A994B02D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85" y="385762"/>
            <a:ext cx="7044003" cy="48148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6878F2-B8F3-4F42-BF7A-C9697DFE61D8}"/>
              </a:ext>
            </a:extLst>
          </p:cNvPr>
          <p:cNvSpPr/>
          <p:nvPr/>
        </p:nvSpPr>
        <p:spPr>
          <a:xfrm>
            <a:off x="3618783" y="5758934"/>
            <a:ext cx="4954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persons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의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만 출력하려면 위처럼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하면된다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29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6878F2-B8F3-4F42-BF7A-C9697DFE61D8}"/>
              </a:ext>
            </a:extLst>
          </p:cNvPr>
          <p:cNvSpPr/>
          <p:nvPr/>
        </p:nvSpPr>
        <p:spPr>
          <a:xfrm>
            <a:off x="1018358" y="5244584"/>
            <a:ext cx="10155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위 예제는 </a:t>
            </a:r>
            <a:r>
              <a:rPr lang="ko-KR" altLang="en-US" dirty="0" err="1"/>
              <a:t>파라메터도</a:t>
            </a:r>
            <a:r>
              <a:rPr lang="ko-KR" altLang="en-US" dirty="0"/>
              <a:t> 가능하게 하였다</a:t>
            </a:r>
            <a:r>
              <a:rPr lang="en-US" altLang="ko-KR" dirty="0"/>
              <a:t>. </a:t>
            </a:r>
            <a:r>
              <a:rPr lang="en" altLang="ko-KR" dirty="0"/>
              <a:t>name</a:t>
            </a:r>
            <a:r>
              <a:rPr lang="ko-KR" altLang="en-US" dirty="0"/>
              <a:t>이 </a:t>
            </a:r>
            <a:r>
              <a:rPr lang="en" altLang="ko-KR" dirty="0" err="1"/>
              <a:t>kukaro</a:t>
            </a:r>
            <a:r>
              <a:rPr lang="ko-KR" altLang="en-US" dirty="0" err="1"/>
              <a:t>인것만</a:t>
            </a:r>
            <a:r>
              <a:rPr lang="ko-KR" altLang="en-US" dirty="0"/>
              <a:t> 출력하려면 위처럼 사용하면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F45FA8-1AEC-444E-A1C2-C089A83D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59" y="729734"/>
            <a:ext cx="779848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6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3A615A-848B-B342-9FEC-5F8684A4A0F7}"/>
              </a:ext>
            </a:extLst>
          </p:cNvPr>
          <p:cNvSpPr/>
          <p:nvPr/>
        </p:nvSpPr>
        <p:spPr>
          <a:xfrm>
            <a:off x="945266" y="2667980"/>
            <a:ext cx="10301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은 현재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REST API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랑 많이 다른데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REST API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URI,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메소드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반환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타입등을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적극 활용하는데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graphQL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은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URI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하나고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메소드는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오직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post(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바디를 쓴다는 이야기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로만 보낸다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그리고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보낼때는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query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보내줘야한다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05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3A615A-848B-B342-9FEC-5F8684A4A0F7}"/>
              </a:ext>
            </a:extLst>
          </p:cNvPr>
          <p:cNvSpPr/>
          <p:nvPr/>
        </p:nvSpPr>
        <p:spPr>
          <a:xfrm>
            <a:off x="945266" y="2413337"/>
            <a:ext cx="103014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은 현재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soap =&gt; restful =&gt;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로 내려오는 차세대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api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중 하나이다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이번에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의 설명에 대해서는 거두절미하고 빠르게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을 만드는 방법을 보도록 하자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일단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graphQL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서버를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express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상에서 만드는 예제를 먼저 하도록 하자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우리는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grapqhQL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서버를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express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로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진행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즉 </a:t>
            </a:r>
            <a:r>
              <a:rPr lang="en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nodejs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가 설치되어 있어야 하며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express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로 진행한다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다른 언어들도 만들 수 있는데 우리 </a:t>
            </a:r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js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스터디라서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^^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0915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6A707-2DF0-5941-AB7F-D3879C94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63726"/>
            <a:ext cx="5715000" cy="774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BCDF96-14E1-6D4A-8067-5DC7EC3E0A1D}"/>
              </a:ext>
            </a:extLst>
          </p:cNvPr>
          <p:cNvSpPr/>
          <p:nvPr/>
        </p:nvSpPr>
        <p:spPr>
          <a:xfrm>
            <a:off x="4159348" y="1136375"/>
            <a:ext cx="387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일단 </a:t>
            </a:r>
            <a:r>
              <a:rPr lang="en" altLang="ko-KR" b="0" i="0" dirty="0">
                <a:solidFill>
                  <a:srgbClr val="000000"/>
                </a:solidFill>
                <a:effectLst/>
                <a:latin typeface="Ubuntu Condensed"/>
              </a:rPr>
              <a:t>express generator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설치해준다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3C833F-A7CC-414D-91EB-EB385C36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81" y="1603656"/>
            <a:ext cx="4581288" cy="47543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82864E-0725-7D4E-A4B6-0152B2086AA4}"/>
              </a:ext>
            </a:extLst>
          </p:cNvPr>
          <p:cNvSpPr/>
          <p:nvPr/>
        </p:nvSpPr>
        <p:spPr>
          <a:xfrm>
            <a:off x="4622944" y="6447903"/>
            <a:ext cx="3118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그리고 프로젝트를 생성한다</a:t>
            </a:r>
          </a:p>
        </p:txBody>
      </p:sp>
    </p:spTree>
    <p:extLst>
      <p:ext uri="{BB962C8B-B14F-4D97-AF65-F5344CB8AC3E}">
        <p14:creationId xmlns:p14="http://schemas.microsoft.com/office/powerpoint/2010/main" val="189279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82864E-0725-7D4E-A4B6-0152B2086AA4}"/>
              </a:ext>
            </a:extLst>
          </p:cNvPr>
          <p:cNvSpPr/>
          <p:nvPr/>
        </p:nvSpPr>
        <p:spPr>
          <a:xfrm>
            <a:off x="4622944" y="2801878"/>
            <a:ext cx="340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Express + </a:t>
            </a:r>
            <a:r>
              <a:rPr lang="en-US" altLang="ko-KR" dirty="0" err="1"/>
              <a:t>graphql</a:t>
            </a:r>
            <a:r>
              <a:rPr lang="ko-KR" altLang="en-US" dirty="0"/>
              <a:t> 어댑터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AAD036-CE62-A941-8B83-F3FBCFF7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80587"/>
            <a:ext cx="5715000" cy="96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16105D-2DC5-E240-A3CD-87D96E6B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3590161"/>
            <a:ext cx="5448300" cy="6731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5D4DAF-2A7B-1042-A154-45BFF7B28F2E}"/>
              </a:ext>
            </a:extLst>
          </p:cNvPr>
          <p:cNvSpPr/>
          <p:nvPr/>
        </p:nvSpPr>
        <p:spPr>
          <a:xfrm>
            <a:off x="4814239" y="4682212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Graphql</a:t>
            </a:r>
            <a:r>
              <a:rPr lang="ko-KR" altLang="en-US" dirty="0"/>
              <a:t>도 당연히 설치</a:t>
            </a:r>
          </a:p>
        </p:txBody>
      </p:sp>
    </p:spTree>
    <p:extLst>
      <p:ext uri="{BB962C8B-B14F-4D97-AF65-F5344CB8AC3E}">
        <p14:creationId xmlns:p14="http://schemas.microsoft.com/office/powerpoint/2010/main" val="38373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3A615A-848B-B342-9FEC-5F8684A4A0F7}"/>
              </a:ext>
            </a:extLst>
          </p:cNvPr>
          <p:cNvSpPr/>
          <p:nvPr/>
        </p:nvSpPr>
        <p:spPr>
          <a:xfrm>
            <a:off x="945266" y="2667980"/>
            <a:ext cx="10301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App.js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만 건드리고 이 모든 수정은 </a:t>
            </a:r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app.js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내에서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하면됨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25C101-9FAC-4049-BDC0-E64E4FD6DFC3}"/>
              </a:ext>
            </a:extLst>
          </p:cNvPr>
          <p:cNvSpPr/>
          <p:nvPr/>
        </p:nvSpPr>
        <p:spPr>
          <a:xfrm>
            <a:off x="1832657" y="3820689"/>
            <a:ext cx="852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hlinkClick r:id="rId2"/>
              </a:rPr>
              <a:t>https://github.com/justkukaro/graphql-test-example/tree/master/Ch02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4D80AC-75CE-5141-8153-D44C159D1F72}"/>
              </a:ext>
            </a:extLst>
          </p:cNvPr>
          <p:cNvSpPr/>
          <p:nvPr/>
        </p:nvSpPr>
        <p:spPr>
          <a:xfrm>
            <a:off x="1074517" y="4382962"/>
            <a:ext cx="10301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예제 코드는 위를 확인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6948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5D4DAF-2A7B-1042-A154-45BFF7B28F2E}"/>
              </a:ext>
            </a:extLst>
          </p:cNvPr>
          <p:cNvSpPr/>
          <p:nvPr/>
        </p:nvSpPr>
        <p:spPr>
          <a:xfrm>
            <a:off x="4814239" y="4682212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당연히 선두에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DC9144-26C6-504F-852A-616C203F0C3F}"/>
              </a:ext>
            </a:extLst>
          </p:cNvPr>
          <p:cNvSpPr/>
          <p:nvPr/>
        </p:nvSpPr>
        <p:spPr>
          <a:xfrm>
            <a:off x="3522562" y="3105834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i="1" dirty="0">
                <a:solidFill>
                  <a:srgbClr val="C792EA"/>
                </a:solidFill>
                <a:effectLst/>
              </a:rPr>
              <a:t>var 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graphqlHTTP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= require(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'express-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graphql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i="1" dirty="0">
                <a:solidFill>
                  <a:srgbClr val="C792EA"/>
                </a:solidFill>
                <a:effectLst/>
              </a:rPr>
              <a:t>var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{ 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buildSchema</a:t>
            </a:r>
            <a:r>
              <a:rPr lang="en" altLang="ko-KR" dirty="0">
                <a:solidFill>
                  <a:srgbClr val="82AAFF"/>
                </a:solidFill>
                <a:effectLst/>
              </a:rPr>
              <a:t> 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} = require(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graphql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39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5D4DAF-2A7B-1042-A154-45BFF7B28F2E}"/>
              </a:ext>
            </a:extLst>
          </p:cNvPr>
          <p:cNvSpPr/>
          <p:nvPr/>
        </p:nvSpPr>
        <p:spPr>
          <a:xfrm>
            <a:off x="1772455" y="4682212"/>
            <a:ext cx="7802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graphqlHTTP</a:t>
            </a:r>
            <a:r>
              <a:rPr lang="ko-KR" altLang="en-US" dirty="0"/>
              <a:t>로 전용 함수를 사용해서 </a:t>
            </a:r>
            <a:r>
              <a:rPr lang="en-US" altLang="ko-KR" dirty="0" err="1"/>
              <a:t>api</a:t>
            </a:r>
            <a:r>
              <a:rPr lang="ko-KR" altLang="en-US" dirty="0"/>
              <a:t>함수를 만듦</a:t>
            </a:r>
            <a:endParaRPr lang="en-US" altLang="ko-KR" dirty="0"/>
          </a:p>
          <a:p>
            <a:r>
              <a:rPr lang="ko-KR" altLang="en-US" dirty="0"/>
              <a:t>우리가 접근할 </a:t>
            </a:r>
            <a:r>
              <a:rPr lang="en-US" altLang="ko-KR" dirty="0"/>
              <a:t>URI</a:t>
            </a:r>
            <a:r>
              <a:rPr lang="ko-KR" altLang="en-US" dirty="0"/>
              <a:t>는 오직 </a:t>
            </a:r>
            <a:r>
              <a:rPr lang="en-US" altLang="ko-KR" dirty="0"/>
              <a:t>/</a:t>
            </a:r>
            <a:r>
              <a:rPr lang="en-US" altLang="ko-KR" dirty="0" err="1"/>
              <a:t>graphql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여게서</a:t>
            </a:r>
            <a:r>
              <a:rPr lang="ko-KR" altLang="en-US" dirty="0"/>
              <a:t> </a:t>
            </a:r>
            <a:r>
              <a:rPr lang="en-US" altLang="ko-KR" dirty="0" err="1"/>
              <a:t>graphiql</a:t>
            </a:r>
            <a:r>
              <a:rPr lang="ko-KR" altLang="en-US" dirty="0"/>
              <a:t>을 </a:t>
            </a:r>
            <a:r>
              <a:rPr lang="en-US" altLang="ko-KR" dirty="0"/>
              <a:t>true</a:t>
            </a:r>
            <a:r>
              <a:rPr lang="ko-KR" altLang="en-US" dirty="0"/>
              <a:t>해줘야만 디버깅 할 수 있음</a:t>
            </a:r>
            <a:r>
              <a:rPr lang="en-US" altLang="ko-KR" dirty="0"/>
              <a:t>(</a:t>
            </a:r>
            <a:r>
              <a:rPr lang="ko-KR" altLang="en-US" dirty="0"/>
              <a:t>디버깅 페이지가 열림</a:t>
            </a:r>
            <a:r>
              <a:rPr lang="en-US" altLang="ko-KR" dirty="0"/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AF2608-3555-4F44-BB80-07B91C59BB8D}"/>
              </a:ext>
            </a:extLst>
          </p:cNvPr>
          <p:cNvSpPr/>
          <p:nvPr/>
        </p:nvSpPr>
        <p:spPr>
          <a:xfrm>
            <a:off x="3487837" y="2528290"/>
            <a:ext cx="437137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360000"/>
            <a:r>
              <a:rPr lang="en" altLang="ko-KR" dirty="0" err="1">
                <a:solidFill>
                  <a:srgbClr val="EEFFE3"/>
                </a:solidFill>
                <a:effectLst/>
              </a:rPr>
              <a:t>app</a:t>
            </a:r>
            <a:r>
              <a:rPr lang="en" altLang="ko-KR" dirty="0" err="1">
                <a:solidFill>
                  <a:srgbClr val="89DDFF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use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'/</a:t>
            </a:r>
            <a:r>
              <a:rPr lang="en" altLang="ko-KR" dirty="0" err="1">
                <a:solidFill>
                  <a:srgbClr val="C3E88D"/>
                </a:solidFill>
                <a:effectLst/>
              </a:rPr>
              <a:t>graphql</a:t>
            </a:r>
            <a:r>
              <a:rPr lang="en" altLang="ko-KR" dirty="0">
                <a:solidFill>
                  <a:srgbClr val="C3E88D"/>
                </a:solidFill>
                <a:effectLst/>
              </a:rPr>
              <a:t>'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 </a:t>
            </a:r>
            <a:r>
              <a:rPr lang="en" altLang="ko-KR" dirty="0" err="1">
                <a:solidFill>
                  <a:srgbClr val="82AAFF"/>
                </a:solidFill>
                <a:effectLst/>
              </a:rPr>
              <a:t>graphqlHTTP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({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schema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schema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rootValue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dirty="0">
                <a:solidFill>
                  <a:srgbClr val="EEFFE3"/>
                </a:solidFill>
                <a:effectLst/>
              </a:rPr>
              <a:t>root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	</a:t>
            </a:r>
            <a:r>
              <a:rPr lang="en" altLang="ko-KR" dirty="0" err="1">
                <a:solidFill>
                  <a:srgbClr val="EEFFE3"/>
                </a:solidFill>
                <a:effectLst/>
              </a:rPr>
              <a:t>graphiql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: </a:t>
            </a:r>
            <a:r>
              <a:rPr lang="en" altLang="ko-KR" i="1" dirty="0">
                <a:solidFill>
                  <a:srgbClr val="C792EA"/>
                </a:solidFill>
                <a:effectLst/>
              </a:rPr>
              <a:t>true</a:t>
            </a:r>
            <a:r>
              <a:rPr lang="en" altLang="ko-KR" dirty="0">
                <a:solidFill>
                  <a:srgbClr val="89DDFF"/>
                </a:solidFill>
                <a:effectLst/>
              </a:rPr>
              <a:t>,</a:t>
            </a:r>
            <a:br>
              <a:rPr lang="en" altLang="ko-KR" dirty="0">
                <a:solidFill>
                  <a:srgbClr val="89DDFF"/>
                </a:solidFill>
                <a:effectLst/>
              </a:rPr>
            </a:br>
            <a:r>
              <a:rPr lang="en" altLang="ko-KR" dirty="0">
                <a:solidFill>
                  <a:srgbClr val="89DDFF"/>
                </a:solidFill>
                <a:effectLst/>
              </a:rPr>
              <a:t>}));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323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377</Words>
  <Application>Microsoft Macintosh PowerPoint</Application>
  <PresentationFormat>와이드스크린</PresentationFormat>
  <Paragraphs>75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Ubuntu Condensed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태정</dc:creator>
  <cp:lastModifiedBy>김 태정</cp:lastModifiedBy>
  <cp:revision>3</cp:revision>
  <dcterms:created xsi:type="dcterms:W3CDTF">2019-06-15T02:06:11Z</dcterms:created>
  <dcterms:modified xsi:type="dcterms:W3CDTF">2019-06-15T02:35:05Z</dcterms:modified>
</cp:coreProperties>
</file>